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3" r:id="rId6"/>
    <p:sldId id="365" r:id="rId7"/>
    <p:sldId id="364" r:id="rId8"/>
    <p:sldId id="366"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182697-791E-45CA-B749-C86CB692B1DA}" v="20" dt="2023-05-29T23:57:09.4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499" y="6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sunehiko Chiba" userId="df327d17-b83e-413a-baa4-484e9861f876" providerId="ADAL" clId="{27182697-791E-45CA-B749-C86CB692B1DA}"/>
    <pc:docChg chg="modSld">
      <pc:chgData name="Tsunehiko Chiba" userId="df327d17-b83e-413a-baa4-484e9861f876" providerId="ADAL" clId="{27182697-791E-45CA-B749-C86CB692B1DA}" dt="2023-05-29T23:57:09.444" v="19"/>
      <pc:docMkLst>
        <pc:docMk/>
      </pc:docMkLst>
      <pc:sldChg chg="modSp mod">
        <pc:chgData name="Tsunehiko Chiba" userId="df327d17-b83e-413a-baa4-484e9861f876" providerId="ADAL" clId="{27182697-791E-45CA-B749-C86CB692B1DA}" dt="2023-05-29T23:56:04.641" v="17" actId="20577"/>
        <pc:sldMkLst>
          <pc:docMk/>
          <pc:sldMk cId="0" sldId="364"/>
        </pc:sldMkLst>
        <pc:spChg chg="mod">
          <ac:chgData name="Tsunehiko Chiba" userId="df327d17-b83e-413a-baa4-484e9861f876" providerId="ADAL" clId="{27182697-791E-45CA-B749-C86CB692B1DA}" dt="2023-05-29T23:56:04.641" v="17" actId="20577"/>
          <ac:spMkLst>
            <pc:docMk/>
            <pc:sldMk cId="0" sldId="364"/>
            <ac:spMk id="7171" creationId="{8B215120-9330-4C24-86C0-93DB3C460B0D}"/>
          </ac:spMkLst>
        </pc:spChg>
      </pc:sldChg>
      <pc:sldChg chg="modSp">
        <pc:chgData name="Tsunehiko Chiba" userId="df327d17-b83e-413a-baa4-484e9861f876" providerId="ADAL" clId="{27182697-791E-45CA-B749-C86CB692B1DA}" dt="2023-05-29T23:57:09.444" v="19"/>
        <pc:sldMkLst>
          <pc:docMk/>
          <pc:sldMk cId="0" sldId="365"/>
        </pc:sldMkLst>
        <pc:graphicFrameChg chg="mod">
          <ac:chgData name="Tsunehiko Chiba" userId="df327d17-b83e-413a-baa4-484e9861f876" providerId="ADAL" clId="{27182697-791E-45CA-B749-C86CB692B1DA}" dt="2023-05-29T23:57:09.444" v="19"/>
          <ac:graphicFrameMkLst>
            <pc:docMk/>
            <pc:sldMk cId="0" sldId="365"/>
            <ac:graphicFrameMk id="2" creationId="{443D1633-C670-416B-8287-F2FC830B67BD}"/>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a:latin typeface="Arial "/>
              </a:rPr>
              <a:t>TSG SA Rel-19 Workshop	</a:t>
            </a:r>
          </a:p>
          <a:p>
            <a:pPr eaLnBrk="1" hangingPunct="1">
              <a:defRPr/>
            </a:pPr>
            <a:r>
              <a:rPr lang="fi-FI" altLang="en-US" sz="1400" b="1">
                <a:latin typeface="Arial "/>
              </a:rPr>
              <a:t>Taipei, June 13 – 14, 2023</a:t>
            </a:r>
            <a:endParaRPr lang="sv-SE" altLang="en-US" sz="1400" b="1">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SWS-230011</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a:t>High-level Release 19 Proposal</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a:t>VIAVI Solutions</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a:t>Mobile Industry requires more AI driven automated system.</a:t>
            </a:r>
          </a:p>
          <a:p>
            <a:r>
              <a:rPr lang="en-US" altLang="en-US"/>
              <a:t>Release 19 must consider:</a:t>
            </a:r>
          </a:p>
          <a:p>
            <a:pPr lvl="1"/>
            <a:r>
              <a:rPr lang="en-US" altLang="en-US"/>
              <a:t>Sustainability</a:t>
            </a:r>
          </a:p>
          <a:p>
            <a:pPr lvl="1"/>
            <a:r>
              <a:rPr lang="en-US" altLang="en-US"/>
              <a:t>Energy/spectrum efficiency</a:t>
            </a:r>
          </a:p>
          <a:p>
            <a:pPr lvl="1"/>
            <a:r>
              <a:rPr lang="en-US" altLang="en-US"/>
              <a:t>AI/ML driven optimized system</a:t>
            </a:r>
          </a:p>
          <a:p>
            <a:pPr lvl="1"/>
            <a:r>
              <a:rPr lang="en-US" altLang="en-US"/>
              <a:t>Diverse portfolio with interoperability</a:t>
            </a:r>
          </a:p>
          <a:p>
            <a:r>
              <a:rPr lang="en-US" altLang="en-US"/>
              <a:t>Zero Trust Network</a:t>
            </a:r>
          </a:p>
          <a:p>
            <a:r>
              <a:rPr lang="en-US" altLang="en-US"/>
              <a:t>Fully Interoperable System and Testability </a:t>
            </a:r>
          </a:p>
          <a:p>
            <a:pPr lvl="1"/>
            <a:r>
              <a:rPr lang="en-US" altLang="en-US"/>
              <a:t>When UE/RAN/Core have AI/ML capability, testability is much more important compared to previous system.</a:t>
            </a:r>
          </a:p>
          <a:p>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908289845"/>
              </p:ext>
            </p:extLst>
          </p:nvPr>
        </p:nvGraphicFramePr>
        <p:xfrm>
          <a:off x="121716" y="1690688"/>
          <a:ext cx="11784339" cy="3738880"/>
        </p:xfrm>
        <a:graphic>
          <a:graphicData uri="http://schemas.openxmlformats.org/drawingml/2006/table">
            <a:tbl>
              <a:tblPr firstRow="1" bandRow="1">
                <a:tableStyleId>{5C22544A-7EE6-4342-B048-85BDC9FD1C3A}</a:tableStyleId>
              </a:tblPr>
              <a:tblGrid>
                <a:gridCol w="622649">
                  <a:extLst>
                    <a:ext uri="{9D8B030D-6E8A-4147-A177-3AD203B41FA5}">
                      <a16:colId xmlns:a16="http://schemas.microsoft.com/office/drawing/2014/main" val="2236238882"/>
                    </a:ext>
                  </a:extLst>
                </a:gridCol>
                <a:gridCol w="1279755">
                  <a:extLst>
                    <a:ext uri="{9D8B030D-6E8A-4147-A177-3AD203B41FA5}">
                      <a16:colId xmlns:a16="http://schemas.microsoft.com/office/drawing/2014/main" val="562605877"/>
                    </a:ext>
                  </a:extLst>
                </a:gridCol>
                <a:gridCol w="5160186">
                  <a:extLst>
                    <a:ext uri="{9D8B030D-6E8A-4147-A177-3AD203B41FA5}">
                      <a16:colId xmlns:a16="http://schemas.microsoft.com/office/drawing/2014/main" val="824553124"/>
                    </a:ext>
                  </a:extLst>
                </a:gridCol>
                <a:gridCol w="1362002">
                  <a:extLst>
                    <a:ext uri="{9D8B030D-6E8A-4147-A177-3AD203B41FA5}">
                      <a16:colId xmlns:a16="http://schemas.microsoft.com/office/drawing/2014/main" val="4265244648"/>
                    </a:ext>
                  </a:extLst>
                </a:gridCol>
                <a:gridCol w="1061551">
                  <a:extLst>
                    <a:ext uri="{9D8B030D-6E8A-4147-A177-3AD203B41FA5}">
                      <a16:colId xmlns:a16="http://schemas.microsoft.com/office/drawing/2014/main" val="714072198"/>
                    </a:ext>
                  </a:extLst>
                </a:gridCol>
                <a:gridCol w="1258461">
                  <a:extLst>
                    <a:ext uri="{9D8B030D-6E8A-4147-A177-3AD203B41FA5}">
                      <a16:colId xmlns:a16="http://schemas.microsoft.com/office/drawing/2014/main" val="1390949308"/>
                    </a:ext>
                  </a:extLst>
                </a:gridCol>
                <a:gridCol w="1039735">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sz="1100"/>
                        <a:t>1</a:t>
                      </a:r>
                    </a:p>
                  </a:txBody>
                  <a:tcPr/>
                </a:tc>
                <a:tc>
                  <a:txBody>
                    <a:bodyPr/>
                    <a:lstStyle/>
                    <a:p>
                      <a:r>
                        <a:rPr lang="en-US" sz="1100" b="1"/>
                        <a:t>Use Case Based Testing (UCBT) Framework and Specification</a:t>
                      </a:r>
                    </a:p>
                    <a:p>
                      <a:endParaRPr lang="en-US" sz="1100"/>
                    </a:p>
                  </a:txBody>
                  <a:tcPr/>
                </a:tc>
                <a:tc>
                  <a:txBody>
                    <a:bodyPr/>
                    <a:lstStyle/>
                    <a:p>
                      <a:pPr marL="0" indent="0">
                        <a:buFont typeface="+mj-lt"/>
                        <a:buNone/>
                      </a:pPr>
                      <a:r>
                        <a:rPr lang="en-US" sz="1100" kern="1200">
                          <a:solidFill>
                            <a:schemeClr val="dk1"/>
                          </a:solidFill>
                          <a:effectLst/>
                          <a:latin typeface="+mn-lt"/>
                          <a:ea typeface="+mn-ea"/>
                          <a:cs typeface="+mn-cs"/>
                        </a:rPr>
                        <a:t>5G system support for many features. This study will analyze and  create a framework for UCBT so that SA can work on UCBT specifications to aim at easier testing and comprehensive testing per e.g. feature. This study should include what "normative work" means in the context of a learning system in a specific scenario DUT/SUT with different history and learning context will generate a different result.</a:t>
                      </a:r>
                    </a:p>
                    <a:p>
                      <a:pPr marL="0" indent="0">
                        <a:buFont typeface="+mj-lt"/>
                        <a:buNone/>
                      </a:pPr>
                      <a:r>
                        <a:rPr lang="en-US" sz="1100" kern="1200">
                          <a:solidFill>
                            <a:schemeClr val="dk1"/>
                          </a:solidFill>
                          <a:effectLst/>
                          <a:latin typeface="+mn-lt"/>
                          <a:ea typeface="+mn-ea"/>
                          <a:cs typeface="+mn-cs"/>
                        </a:rPr>
                        <a:t>It also needs to consider:</a:t>
                      </a:r>
                    </a:p>
                    <a:p>
                      <a:pPr marL="171450" indent="-171450">
                        <a:buFont typeface="Arial" panose="020B0604020202020204" pitchFamily="34" charset="0"/>
                        <a:buChar char="•"/>
                      </a:pPr>
                      <a:r>
                        <a:rPr lang="en-US" sz="1100" kern="1200">
                          <a:solidFill>
                            <a:schemeClr val="dk1"/>
                          </a:solidFill>
                          <a:effectLst/>
                          <a:latin typeface="+mn-lt"/>
                          <a:ea typeface="+mn-ea"/>
                          <a:cs typeface="+mn-cs"/>
                        </a:rPr>
                        <a:t>Flexible architectural configuration for DUT, SUT or E2E network</a:t>
                      </a:r>
                    </a:p>
                    <a:p>
                      <a:pPr marL="171450" indent="-171450">
                        <a:buFont typeface="Arial" panose="020B0604020202020204" pitchFamily="34" charset="0"/>
                        <a:buChar char="•"/>
                      </a:pPr>
                      <a:r>
                        <a:rPr lang="en-US" sz="1100" kern="1200">
                          <a:solidFill>
                            <a:schemeClr val="dk1"/>
                          </a:solidFill>
                          <a:effectLst/>
                          <a:latin typeface="+mn-lt"/>
                          <a:ea typeface="+mn-ea"/>
                          <a:cs typeface="+mn-cs"/>
                        </a:rPr>
                        <a:t>AI/ML system </a:t>
                      </a:r>
                    </a:p>
                    <a:p>
                      <a:pPr marL="171450" indent="-171450">
                        <a:buFont typeface="Arial" panose="020B0604020202020204" pitchFamily="34" charset="0"/>
                        <a:buChar char="•"/>
                      </a:pPr>
                      <a:r>
                        <a:rPr lang="en-US" sz="1100" kern="1200">
                          <a:solidFill>
                            <a:schemeClr val="dk1"/>
                          </a:solidFill>
                          <a:effectLst/>
                          <a:latin typeface="+mn-lt"/>
                          <a:ea typeface="+mn-ea"/>
                          <a:cs typeface="+mn-cs"/>
                        </a:rPr>
                        <a:t>Cloud deployment </a:t>
                      </a:r>
                    </a:p>
                    <a:p>
                      <a:pPr marL="171450" indent="-171450">
                        <a:buFont typeface="Arial" panose="020B0604020202020204" pitchFamily="34" charset="0"/>
                        <a:buChar char="•"/>
                      </a:pPr>
                      <a:r>
                        <a:rPr lang="en-US" sz="1100" kern="1200">
                          <a:solidFill>
                            <a:schemeClr val="dk1"/>
                          </a:solidFill>
                          <a:effectLst/>
                          <a:latin typeface="+mn-lt"/>
                          <a:ea typeface="+mn-ea"/>
                          <a:cs typeface="+mn-cs"/>
                        </a:rPr>
                        <a:t>Automated testing</a:t>
                      </a:r>
                    </a:p>
                    <a:p>
                      <a:pPr marL="171450" indent="-171450">
                        <a:buFont typeface="Arial" panose="020B0604020202020204" pitchFamily="34" charset="0"/>
                        <a:buChar char="•"/>
                      </a:pPr>
                      <a:r>
                        <a:rPr lang="en-US" sz="1100" kern="1200">
                          <a:solidFill>
                            <a:schemeClr val="dk1"/>
                          </a:solidFill>
                          <a:effectLst/>
                          <a:latin typeface="+mn-lt"/>
                          <a:ea typeface="+mn-ea"/>
                          <a:cs typeface="+mn-cs"/>
                        </a:rPr>
                        <a:t>E2E and/or comportment performance testing</a:t>
                      </a:r>
                    </a:p>
                    <a:p>
                      <a:pPr marL="171450" indent="-171450">
                        <a:buFont typeface="Arial" panose="020B0604020202020204" pitchFamily="34" charset="0"/>
                        <a:buChar char="•"/>
                      </a:pPr>
                      <a:r>
                        <a:rPr lang="en-US" sz="1100" kern="1200">
                          <a:solidFill>
                            <a:schemeClr val="dk1"/>
                          </a:solidFill>
                          <a:effectLst/>
                          <a:latin typeface="+mn-lt"/>
                          <a:ea typeface="+mn-ea"/>
                          <a:cs typeface="+mn-cs"/>
                        </a:rPr>
                        <a:t>Use case interaction &amp; conflict mitigation</a:t>
                      </a:r>
                    </a:p>
                    <a:p>
                      <a:pPr marL="0" indent="0">
                        <a:buFont typeface="+mj-lt"/>
                        <a:buNone/>
                      </a:pPr>
                      <a:endParaRPr lang="en-US" sz="1100" kern="1200">
                        <a:solidFill>
                          <a:schemeClr val="dk1"/>
                        </a:solidFill>
                        <a:effectLst/>
                        <a:latin typeface="+mn-lt"/>
                        <a:ea typeface="+mn-ea"/>
                        <a:cs typeface="+mn-cs"/>
                      </a:endParaRPr>
                    </a:p>
                    <a:p>
                      <a:pPr marL="0" indent="0">
                        <a:buFont typeface="+mj-lt"/>
                        <a:buNone/>
                      </a:pPr>
                      <a:r>
                        <a:rPr lang="en-US" sz="1100" b="1" kern="1200">
                          <a:solidFill>
                            <a:schemeClr val="dk1"/>
                          </a:solidFill>
                          <a:effectLst/>
                          <a:latin typeface="+mn-lt"/>
                          <a:ea typeface="+mn-ea"/>
                          <a:cs typeface="+mn-cs"/>
                        </a:rPr>
                        <a:t>Key Work Tasks includes defining - </a:t>
                      </a:r>
                    </a:p>
                    <a:p>
                      <a:pPr marL="228600" indent="-228600">
                        <a:buFont typeface="+mj-lt"/>
                        <a:buAutoNum type="arabicPeriod"/>
                      </a:pPr>
                      <a:r>
                        <a:rPr lang="en-US" sz="1100" kern="1200">
                          <a:solidFill>
                            <a:schemeClr val="dk1"/>
                          </a:solidFill>
                          <a:effectLst/>
                          <a:latin typeface="+mn-lt"/>
                          <a:ea typeface="+mn-ea"/>
                          <a:cs typeface="+mn-cs"/>
                        </a:rPr>
                        <a:t>Study on Overall Framework for Use Case Based Testing based on selected feature.</a:t>
                      </a:r>
                    </a:p>
                    <a:p>
                      <a:pPr marL="228600" indent="-228600">
                        <a:buFont typeface="+mj-lt"/>
                        <a:buAutoNum type="arabicPeriod"/>
                      </a:pPr>
                      <a:r>
                        <a:rPr lang="en-US" sz="1100" kern="1200">
                          <a:solidFill>
                            <a:schemeClr val="dk1"/>
                          </a:solidFill>
                          <a:effectLst/>
                          <a:latin typeface="+mn-lt"/>
                          <a:ea typeface="+mn-ea"/>
                          <a:cs typeface="+mn-cs"/>
                        </a:rPr>
                        <a:t>Alignment with RAN</a:t>
                      </a:r>
                    </a:p>
                    <a:p>
                      <a:pPr marL="228600" indent="-228600">
                        <a:buFont typeface="+mj-lt"/>
                        <a:buAutoNum type="arabicPeriod"/>
                      </a:pPr>
                      <a:r>
                        <a:rPr lang="en-US" sz="1100" kern="1200">
                          <a:solidFill>
                            <a:schemeClr val="dk1"/>
                          </a:solidFill>
                          <a:effectLst/>
                          <a:latin typeface="+mn-lt"/>
                          <a:ea typeface="+mn-ea"/>
                          <a:cs typeface="+mn-cs"/>
                        </a:rPr>
                        <a:t>Recommendation for normative work</a:t>
                      </a:r>
                    </a:p>
                  </a:txBody>
                  <a:tcPr/>
                </a:tc>
                <a:tc>
                  <a:txBody>
                    <a:bodyPr/>
                    <a:lstStyle/>
                    <a:p>
                      <a:r>
                        <a:rPr lang="en-US" sz="1100"/>
                        <a:t>No</a:t>
                      </a:r>
                    </a:p>
                  </a:txBody>
                  <a:tcPr/>
                </a:tc>
                <a:tc>
                  <a:txBody>
                    <a:bodyPr/>
                    <a:lstStyle/>
                    <a:p>
                      <a:r>
                        <a:rPr lang="en-US" sz="1100"/>
                        <a:t>TBD</a:t>
                      </a:r>
                    </a:p>
                  </a:txBody>
                  <a:tcPr/>
                </a:tc>
                <a:tc>
                  <a:txBody>
                    <a:bodyPr/>
                    <a:lstStyle/>
                    <a:p>
                      <a:r>
                        <a:rPr lang="en-US" sz="1100"/>
                        <a:t>Yes, Alignment</a:t>
                      </a:r>
                    </a:p>
                  </a:txBody>
                  <a:tcPr/>
                </a:tc>
                <a:tc>
                  <a:txBody>
                    <a:bodyPr/>
                    <a:lstStyle/>
                    <a:p>
                      <a:r>
                        <a:rPr lang="en-US" sz="1100"/>
                        <a:t>SA3 for security, others TBD</a:t>
                      </a:r>
                    </a:p>
                  </a:txBody>
                  <a:tcPr/>
                </a:tc>
                <a:extLst>
                  <a:ext uri="{0D108BD9-81ED-4DB2-BD59-A6C34878D82A}">
                    <a16:rowId xmlns:a16="http://schemas.microsoft.com/office/drawing/2014/main" val="1961773117"/>
                  </a:ext>
                </a:extLst>
              </a:tr>
              <a:tr h="370840">
                <a:tc>
                  <a:txBody>
                    <a:bodyPr/>
                    <a:lstStyle/>
                    <a:p>
                      <a:endParaRPr lang="en-US" sz="1100"/>
                    </a:p>
                  </a:txBody>
                  <a:tcPr/>
                </a:tc>
                <a:tc>
                  <a:txBody>
                    <a:bodyPr/>
                    <a:lstStyle/>
                    <a:p>
                      <a:endParaRPr lang="en-US" sz="1100"/>
                    </a:p>
                  </a:txBody>
                  <a:tcPr/>
                </a:tc>
                <a:tc>
                  <a:txBody>
                    <a:bodyPr/>
                    <a:lstStyle/>
                    <a:p>
                      <a:endParaRPr lang="en-US" sz="1100"/>
                    </a:p>
                  </a:txBody>
                  <a:tcPr/>
                </a:tc>
                <a:tc>
                  <a:txBody>
                    <a:bodyPr/>
                    <a:lstStyle/>
                    <a:p>
                      <a:endParaRPr lang="en-US" sz="1100"/>
                    </a:p>
                  </a:txBody>
                  <a:tcPr/>
                </a:tc>
                <a:tc>
                  <a:txBody>
                    <a:bodyPr/>
                    <a:lstStyle/>
                    <a:p>
                      <a:endParaRPr lang="en-US" sz="1100"/>
                    </a:p>
                  </a:txBody>
                  <a:tcPr/>
                </a:tc>
                <a:tc>
                  <a:txBody>
                    <a:bodyPr/>
                    <a:lstStyle/>
                    <a:p>
                      <a:endParaRPr lang="en-US" sz="1100"/>
                    </a:p>
                  </a:txBody>
                  <a:tcPr/>
                </a:tc>
                <a:tc>
                  <a:txBody>
                    <a:bodyPr/>
                    <a:lstStyle/>
                    <a:p>
                      <a:endParaRPr lang="en-US" sz="1100"/>
                    </a:p>
                  </a:txBody>
                  <a:tcPr/>
                </a:tc>
                <a:extLst>
                  <a:ext uri="{0D108BD9-81ED-4DB2-BD59-A6C34878D82A}">
                    <a16:rowId xmlns:a16="http://schemas.microsoft.com/office/drawing/2014/main" val="136015713"/>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52487"/>
            <a:ext cx="8767713" cy="1238201"/>
          </a:xfrm>
        </p:spPr>
        <p:txBody>
          <a:bodyPr/>
          <a:lstStyle/>
          <a:p>
            <a:r>
              <a:rPr lang="en-US" altLang="en-US" sz="3000"/>
              <a:t>Study on Use Case Based Testing (UCBT) Framework and Specification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16816" y="1825625"/>
            <a:ext cx="11764652" cy="4351338"/>
          </a:xfrm>
        </p:spPr>
        <p:txBody>
          <a:bodyPr/>
          <a:lstStyle/>
          <a:p>
            <a:r>
              <a:rPr lang="en-US" altLang="en-US" sz="2400"/>
              <a:t>Study on Framework in Release 19, normative work in later Release 19 or Release 20.</a:t>
            </a:r>
          </a:p>
          <a:p>
            <a:pPr lvl="1"/>
            <a:r>
              <a:rPr lang="en-US" altLang="en-US" sz="1800"/>
              <a:t>This study should include what "normative work" means in the context of a learning system in a specific scenario DUT/SUT with different history and learning context will generate a different result.</a:t>
            </a:r>
          </a:p>
          <a:p>
            <a:r>
              <a:rPr lang="en-US" altLang="en-US" sz="2400"/>
              <a:t>Use Case Based Testing (UCBT) should be studied and specified per feature or appropriate criteria (e.g., Network Energy Savings, ISAC, XR, NTN, NPN, Network Slicing, …).</a:t>
            </a:r>
          </a:p>
          <a:p>
            <a:r>
              <a:rPr lang="en-US" altLang="en-US" sz="2400"/>
              <a:t>Framework should also consider:</a:t>
            </a:r>
          </a:p>
          <a:p>
            <a:pPr lvl="1"/>
            <a:r>
              <a:rPr lang="en-US" altLang="en-US" sz="1800"/>
              <a:t>Flexible architectural configuration for DUT, SUT or E2E network</a:t>
            </a:r>
          </a:p>
          <a:p>
            <a:pPr lvl="1"/>
            <a:r>
              <a:rPr lang="en-US" altLang="en-US" sz="1800"/>
              <a:t>AI/ML system </a:t>
            </a:r>
          </a:p>
          <a:p>
            <a:pPr lvl="1"/>
            <a:r>
              <a:rPr lang="en-US" altLang="en-US" sz="1800"/>
              <a:t>Cloud deployment </a:t>
            </a:r>
          </a:p>
          <a:p>
            <a:pPr lvl="1"/>
            <a:r>
              <a:rPr lang="en-US" altLang="en-US" sz="1800"/>
              <a:t>Automated testing</a:t>
            </a:r>
          </a:p>
          <a:p>
            <a:pPr lvl="1"/>
            <a:r>
              <a:rPr lang="en-US" altLang="en-US" sz="1800"/>
              <a:t>E2E and/or comportment performance testing</a:t>
            </a:r>
          </a:p>
          <a:p>
            <a:pPr lvl="1"/>
            <a:r>
              <a:rPr lang="en-US" altLang="en-US" sz="1800"/>
              <a:t>Use case interaction &amp; conflict mitigation</a:t>
            </a:r>
          </a:p>
          <a:p>
            <a:endParaRPr lang="en-US" altLang="en-US" sz="240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a:t>3GPP has been working on interoperable specification.</a:t>
            </a:r>
          </a:p>
          <a:p>
            <a:r>
              <a:rPr lang="en-US" altLang="en-US"/>
              <a:t>However, realistically specification is not enough to support Fully Interoperable System and Testability</a:t>
            </a:r>
          </a:p>
          <a:p>
            <a:r>
              <a:rPr lang="en-US" altLang="en-US"/>
              <a:t>It is proposed to study on Use Case Based Testing (UCBT) Framework and possibly its specification</a:t>
            </a:r>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438</Words>
  <Application>Microsoft Office PowerPoint</Application>
  <PresentationFormat>Widescreen</PresentationFormat>
  <Paragraphs>55</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 </vt:lpstr>
      <vt:lpstr>Arial</vt:lpstr>
      <vt:lpstr>Calibri</vt:lpstr>
      <vt:lpstr>Calibri Light</vt:lpstr>
      <vt:lpstr>Times New Roman</vt:lpstr>
      <vt:lpstr>Office Theme</vt:lpstr>
      <vt:lpstr>High-level Release 19 Proposal</vt:lpstr>
      <vt:lpstr>Outline</vt:lpstr>
      <vt:lpstr>Overall View on Rel-19 Content</vt:lpstr>
      <vt:lpstr>Study on Use Case Based Testing (UCBT) Framework and Specification</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Tsunehiko Chiba</cp:lastModifiedBy>
  <cp:revision>2</cp:revision>
  <dcterms:created xsi:type="dcterms:W3CDTF">2010-02-05T13:52:04Z</dcterms:created>
  <dcterms:modified xsi:type="dcterms:W3CDTF">2023-05-30T12:03:33Z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